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  <p:sldMasterId id="2147484630" r:id="rId2"/>
  </p:sldMasterIdLst>
  <p:notesMasterIdLst>
    <p:notesMasterId r:id="rId56"/>
  </p:notesMasterIdLst>
  <p:handoutMasterIdLst>
    <p:handoutMasterId r:id="rId57"/>
  </p:handoutMasterIdLst>
  <p:sldIdLst>
    <p:sldId id="740" r:id="rId3"/>
    <p:sldId id="858" r:id="rId4"/>
    <p:sldId id="859" r:id="rId5"/>
    <p:sldId id="860" r:id="rId6"/>
    <p:sldId id="861" r:id="rId7"/>
    <p:sldId id="845" r:id="rId8"/>
    <p:sldId id="846" r:id="rId9"/>
    <p:sldId id="847" r:id="rId10"/>
    <p:sldId id="862" r:id="rId11"/>
    <p:sldId id="839" r:id="rId12"/>
    <p:sldId id="840" r:id="rId13"/>
    <p:sldId id="841" r:id="rId14"/>
    <p:sldId id="853" r:id="rId15"/>
    <p:sldId id="852" r:id="rId16"/>
    <p:sldId id="854" r:id="rId17"/>
    <p:sldId id="855" r:id="rId18"/>
    <p:sldId id="856" r:id="rId19"/>
    <p:sldId id="848" r:id="rId20"/>
    <p:sldId id="850" r:id="rId21"/>
    <p:sldId id="849" r:id="rId22"/>
    <p:sldId id="851" r:id="rId23"/>
    <p:sldId id="863" r:id="rId24"/>
    <p:sldId id="865" r:id="rId25"/>
    <p:sldId id="866" r:id="rId26"/>
    <p:sldId id="820" r:id="rId27"/>
    <p:sldId id="821" r:id="rId28"/>
    <p:sldId id="822" r:id="rId29"/>
    <p:sldId id="825" r:id="rId30"/>
    <p:sldId id="857" r:id="rId31"/>
    <p:sldId id="826" r:id="rId32"/>
    <p:sldId id="827" r:id="rId33"/>
    <p:sldId id="867" r:id="rId34"/>
    <p:sldId id="868" r:id="rId35"/>
    <p:sldId id="869" r:id="rId36"/>
    <p:sldId id="823" r:id="rId37"/>
    <p:sldId id="824" r:id="rId38"/>
    <p:sldId id="837" r:id="rId39"/>
    <p:sldId id="838" r:id="rId40"/>
    <p:sldId id="828" r:id="rId41"/>
    <p:sldId id="829" r:id="rId42"/>
    <p:sldId id="870" r:id="rId43"/>
    <p:sldId id="871" r:id="rId44"/>
    <p:sldId id="872" r:id="rId45"/>
    <p:sldId id="873" r:id="rId46"/>
    <p:sldId id="874" r:id="rId47"/>
    <p:sldId id="830" r:id="rId48"/>
    <p:sldId id="875" r:id="rId49"/>
    <p:sldId id="876" r:id="rId50"/>
    <p:sldId id="877" r:id="rId51"/>
    <p:sldId id="878" r:id="rId52"/>
    <p:sldId id="842" r:id="rId53"/>
    <p:sldId id="843" r:id="rId54"/>
    <p:sldId id="844" r:id="rId55"/>
  </p:sldIdLst>
  <p:sldSz cx="9144000" cy="6858000" type="screen4x3"/>
  <p:notesSz cx="7315200" cy="96012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CC"/>
    <a:srgbClr val="0070C0"/>
    <a:srgbClr val="CCECFF"/>
    <a:srgbClr val="006600"/>
    <a:srgbClr val="A6B947"/>
    <a:srgbClr val="99CC00"/>
    <a:srgbClr val="FF5050"/>
    <a:srgbClr val="CC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5332" autoAdjust="0"/>
  </p:normalViewPr>
  <p:slideViewPr>
    <p:cSldViewPr>
      <p:cViewPr>
        <p:scale>
          <a:sx n="70" d="100"/>
          <a:sy n="70" d="100"/>
        </p:scale>
        <p:origin x="1080" y="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294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93F092C9-EE3E-4984-BCCD-41951D43FB00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79" y="4560532"/>
            <a:ext cx="5852843" cy="43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49804D69-7D84-4DFA-ABA1-9E5977FE3565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396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81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259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18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0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51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015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47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845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877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34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25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611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311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85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992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226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73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52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0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326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51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70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82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50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104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749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37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956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658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15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555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00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736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33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538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362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110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571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105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700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856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99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33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879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436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179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4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14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4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1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3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9347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76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65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29085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713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9833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9481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033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062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9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33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42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0709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246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751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5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41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61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0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5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8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03/04/2024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3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7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7.png"/><Relationship Id="rId7" Type="http://schemas.openxmlformats.org/officeDocument/2006/relationships/image" Target="../media/image59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0.png"/><Relationship Id="rId11" Type="http://schemas.openxmlformats.org/officeDocument/2006/relationships/image" Target="../media/image780.png"/><Relationship Id="rId5" Type="http://schemas.openxmlformats.org/officeDocument/2006/relationships/image" Target="../media/image510.png"/><Relationship Id="rId10" Type="http://schemas.openxmlformats.org/officeDocument/2006/relationships/image" Target="../media/image74.png"/><Relationship Id="rId4" Type="http://schemas.openxmlformats.org/officeDocument/2006/relationships/image" Target="../media/image440.png"/><Relationship Id="rId9" Type="http://schemas.openxmlformats.org/officeDocument/2006/relationships/image" Target="../media/image7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2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0.png"/><Relationship Id="rId5" Type="http://schemas.openxmlformats.org/officeDocument/2006/relationships/image" Target="../media/image700.png"/><Relationship Id="rId10" Type="http://schemas.openxmlformats.org/officeDocument/2006/relationships/image" Target="../media/image510.png"/><Relationship Id="rId4" Type="http://schemas.openxmlformats.org/officeDocument/2006/relationships/image" Target="../media/image810.png"/><Relationship Id="rId9" Type="http://schemas.openxmlformats.org/officeDocument/2006/relationships/image" Target="../media/image5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7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0.png"/><Relationship Id="rId11" Type="http://schemas.openxmlformats.org/officeDocument/2006/relationships/image" Target="../media/image26.png"/><Relationship Id="rId5" Type="http://schemas.openxmlformats.org/officeDocument/2006/relationships/image" Target="../media/image510.png"/><Relationship Id="rId10" Type="http://schemas.openxmlformats.org/officeDocument/2006/relationships/image" Target="../media/image74.png"/><Relationship Id="rId4" Type="http://schemas.openxmlformats.org/officeDocument/2006/relationships/image" Target="../media/image440.png"/><Relationship Id="rId9" Type="http://schemas.openxmlformats.org/officeDocument/2006/relationships/image" Target="../media/image7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7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1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490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42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0.png"/><Relationship Id="rId11" Type="http://schemas.openxmlformats.org/officeDocument/2006/relationships/image" Target="../media/image820.png"/><Relationship Id="rId5" Type="http://schemas.openxmlformats.org/officeDocument/2006/relationships/image" Target="../media/image540.png"/><Relationship Id="rId10" Type="http://schemas.openxmlformats.org/officeDocument/2006/relationships/image" Target="../media/image800.png"/><Relationship Id="rId4" Type="http://schemas.openxmlformats.org/officeDocument/2006/relationships/image" Target="../media/image43.png"/><Relationship Id="rId9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0.png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8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png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0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148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4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832" y="3573016"/>
            <a:ext cx="6084168" cy="1657350"/>
          </a:xfrm>
        </p:spPr>
        <p:txBody>
          <a:bodyPr/>
          <a:lstStyle/>
          <a:p>
            <a:pPr eaLnBrk="1" hangingPunct="1">
              <a:defRPr/>
            </a:pPr>
            <a:br>
              <a:rPr lang="en-US" sz="2400" i="1" dirty="0"/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MALCOM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 for Communication Systems</a:t>
            </a:r>
            <a:b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" i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6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(GANs)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/>
            </a:br>
            <a:r>
              <a:rPr lang="en-US" sz="2800" dirty="0"/>
              <a:t>Photios Stavrou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1400" dirty="0">
                <a:latin typeface="Lucida Console" panose="020B0609040504020204" pitchFamily="49" charset="0"/>
              </a:rPr>
              <a:t>(The slides are courtesy of Marios Kountouris)</a:t>
            </a:r>
            <a:br>
              <a:rPr lang="en-US" sz="1700" dirty="0"/>
            </a:br>
            <a:br>
              <a:rPr lang="en-US" sz="1700" dirty="0"/>
            </a:b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Spring 2024</a:t>
            </a:r>
            <a:br>
              <a:rPr lang="en-US" sz="1700" dirty="0"/>
            </a:br>
            <a:br>
              <a:rPr lang="en-US" sz="2000" dirty="0"/>
            </a:br>
            <a:br>
              <a:rPr lang="en-US" sz="2000" dirty="0"/>
            </a:b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5208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Generative Adversarial Networks – Basic Idea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1052736"/>
            <a:ext cx="9361040" cy="2349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Implicit generative models advantage: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you have some criterion for evaluating the quality of samples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… then you can compute its gradient with respect to the network parameters,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and update the network's parameters to make the sample a little better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34069" y="3402036"/>
            <a:ext cx="3960526" cy="2331220"/>
          </a:xfrm>
          <a:prstGeom prst="roundRect">
            <a:avLst/>
          </a:prstGeom>
          <a:noFill/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Generator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tries to produce realistic-looking samples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creates fake data from random input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148064" y="3402036"/>
            <a:ext cx="3816424" cy="2331220"/>
          </a:xfrm>
          <a:prstGeom prst="roundRect">
            <a:avLst/>
          </a:prstGeom>
          <a:noFill/>
          <a:ln w="1905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Discriminator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tries to figure out whether a sample came from the training set or the generator network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distinguish real data from fake data</a:t>
            </a:r>
          </a:p>
        </p:txBody>
      </p:sp>
    </p:spTree>
    <p:extLst>
      <p:ext uri="{BB962C8B-B14F-4D97-AF65-F5344CB8AC3E}">
        <p14:creationId xmlns:p14="http://schemas.microsoft.com/office/powerpoint/2010/main" val="13170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908720"/>
            <a:ext cx="9212561" cy="2349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Faking Data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create good fake data, the generator must understand what real data looks like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Attempts to generate samples that are likely under the true data distribution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Implicitly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learns to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the true distribution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Latent Code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Since the sample is determined by the random noise input, the probability distribution is conditioned on this input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random noise is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interpreted by the model as a latent code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i.e., a point on the manifold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4069" y="4653136"/>
            <a:ext cx="3960526" cy="1584176"/>
          </a:xfrm>
          <a:prstGeom prst="roundRect">
            <a:avLst/>
          </a:prstGeom>
          <a:noFill/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Generator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Trained to get better and better at fooling the discriminator (making fake data look real)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148064" y="4653136"/>
            <a:ext cx="3816424" cy="1584176"/>
          </a:xfrm>
          <a:prstGeom prst="roundRect">
            <a:avLst/>
          </a:prstGeom>
          <a:noFill/>
          <a:ln w="1905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Discriminator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Trained to get better and better at distinguishing real data from fake data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252536" y="4130999"/>
            <a:ext cx="9182295" cy="5221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 Setup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GANs: High Level Explanation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234069" y="1412776"/>
                <a:ext cx="3960526" cy="2070151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Generator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 differentiable function,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here having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)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mapping from the latent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	     to the data 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069" y="1412776"/>
                <a:ext cx="3960526" cy="20701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 bwMode="auto">
              <a:xfrm>
                <a:off x="4681200" y="1412777"/>
                <a:ext cx="4283288" cy="243019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Discriminator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 differentiable function,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here having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)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mapping from the data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	 to a scalar between 0 and 1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representing the probability that the data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 is real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1200" y="1412777"/>
                <a:ext cx="4283288" cy="24301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 txBox="1">
            <a:spLocks/>
          </p:cNvSpPr>
          <p:nvPr/>
        </p:nvSpPr>
        <p:spPr>
          <a:xfrm>
            <a:off x="-252536" y="980728"/>
            <a:ext cx="9182295" cy="5221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 bwMode="auto">
              <a:xfrm>
                <a:off x="234069" y="4509120"/>
                <a:ext cx="3960526" cy="172819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Generator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Typically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a Neural Network, but it doesn’t have to be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Note 𝑧 can go into any layer of the network, not just the first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069" y="4509120"/>
                <a:ext cx="3960526" cy="17281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 bwMode="auto">
              <a:xfrm>
                <a:off x="4681200" y="4527200"/>
                <a:ext cx="4283288" cy="171011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Discriminator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Typically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a Neural Network, but it doesn’t have to be</a:t>
                </a:r>
              </a:p>
              <a:p>
                <a:pPr marL="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Note that the discriminator can also take the output of the generator as input.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1200" y="4527200"/>
                <a:ext cx="4283288" cy="17101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-252536" y="4005064"/>
            <a:ext cx="9182295" cy="5221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Simplifying notation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4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– Two Players (sub-models)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03648" y="5661248"/>
            <a:ext cx="640871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368" y="6093296"/>
            <a:ext cx="1529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Source: Kevin McGuiness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8" y="2130553"/>
            <a:ext cx="898628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Architecture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03648" y="5661248"/>
            <a:ext cx="640871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368" y="6093296"/>
            <a:ext cx="1529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Source: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Kevi</a:t>
            </a:r>
            <a:r>
              <a:rPr lang="en-US" sz="900" dirty="0">
                <a:solidFill>
                  <a:srgbClr val="FFFFFF">
                    <a:lumMod val="75000"/>
                  </a:srgbClr>
                </a:solidFill>
                <a:latin typeface="Eurostile LT Std"/>
              </a:rPr>
              <a:t>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McGuiness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" y="2132856"/>
            <a:ext cx="8987625" cy="3960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blipFill>
                <a:blip r:embed="rId7"/>
                <a:stretch>
                  <a:fillRect r="-576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blipFill>
                <a:blip r:embed="rId8"/>
                <a:stretch>
                  <a:fillRect r="-857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blipFill>
                <a:blip r:embed="rId10"/>
                <a:stretch>
                  <a:fillRect r="-30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656739" y="2090139"/>
                <a:ext cx="32276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Given a sample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, outputs the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CCC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probability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coming from the training set </a:t>
                </a: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39" y="2090139"/>
                <a:ext cx="3227629" cy="830997"/>
              </a:xfrm>
              <a:prstGeom prst="rect">
                <a:avLst/>
              </a:prstGeom>
              <a:blipFill>
                <a:blip r:embed="rId11"/>
                <a:stretch>
                  <a:fillRect l="-1134" t="-2206" r="-945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922466" y="5457406"/>
                <a:ext cx="32276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Given a random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, output a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sample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that looks as if it came from the training set</a:t>
                </a: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66" y="5457406"/>
                <a:ext cx="3227629" cy="830997"/>
              </a:xfrm>
              <a:prstGeom prst="rect">
                <a:avLst/>
              </a:prstGeom>
              <a:blipFill>
                <a:blip r:embed="rId12"/>
                <a:stretch>
                  <a:fillRect l="-943" t="-2190" r="-943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06563" y="5711019"/>
                <a:ext cx="21221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some random noise (Gaussian, uniform)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3" y="5711019"/>
                <a:ext cx="2122162" cy="646331"/>
              </a:xfrm>
              <a:prstGeom prst="rect">
                <a:avLst/>
              </a:prstGeom>
              <a:blipFill>
                <a:blip r:embed="rId13"/>
                <a:stretch>
                  <a:fillRect l="-862" r="-201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78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GANs: An Alternating Procedure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03648" y="5661248"/>
            <a:ext cx="640871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368" y="6093296"/>
            <a:ext cx="1529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Source: Kevin McGuiness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" y="2132857"/>
            <a:ext cx="8987625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blipFill>
                <a:blip r:embed="rId7"/>
                <a:stretch>
                  <a:fillRect r="-480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blipFill>
                <a:blip r:embed="rId8"/>
                <a:stretch>
                  <a:fillRect r="-76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blipFill>
                <a:blip r:embed="rId10"/>
                <a:stretch>
                  <a:fillRect r="-30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69979" y="1218626"/>
            <a:ext cx="833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Alternate between training the discriminator and generator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71263" y="2287616"/>
            <a:ext cx="30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differentiable module (deep net)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5896" y="5843447"/>
            <a:ext cx="30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differentiable module (deep net)</a:t>
            </a:r>
          </a:p>
        </p:txBody>
      </p:sp>
      <p:sp>
        <p:nvSpPr>
          <p:cNvPr id="12" name="Arc 11"/>
          <p:cNvSpPr/>
          <p:nvPr/>
        </p:nvSpPr>
        <p:spPr bwMode="auto">
          <a:xfrm rot="11062211">
            <a:off x="2195942" y="5722223"/>
            <a:ext cx="2879907" cy="366865"/>
          </a:xfrm>
          <a:prstGeom prst="arc">
            <a:avLst>
              <a:gd name="adj1" fmla="val 16200000"/>
              <a:gd name="adj2" fmla="val 21571497"/>
            </a:avLst>
          </a:prstGeom>
          <a:noFill/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 bwMode="auto">
          <a:xfrm rot="9269224" flipV="1">
            <a:off x="6054413" y="2374349"/>
            <a:ext cx="2879907" cy="902585"/>
          </a:xfrm>
          <a:prstGeom prst="arc">
            <a:avLst>
              <a:gd name="adj1" fmla="val 18409140"/>
              <a:gd name="adj2" fmla="val 21571497"/>
            </a:avLst>
          </a:prstGeom>
          <a:noFill/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7916" y="3140968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16" y="3140968"/>
                <a:ext cx="6359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7916" y="4365104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16" y="4365104"/>
                <a:ext cx="63598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73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Discriminator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03648" y="5661248"/>
            <a:ext cx="640871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368" y="6093296"/>
            <a:ext cx="1529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Source: Kevin McGuiness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979" y="1124744"/>
            <a:ext cx="833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1. Fix generator weights, draw samples from both real world and generated images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2. Train discriminator to distinguish between real world and generated images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7" y="1868402"/>
            <a:ext cx="8980186" cy="4224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63888" y="22048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204864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blipFill>
                <a:blip r:embed="rId5"/>
                <a:stretch>
                  <a:fillRect r="-76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blipFill>
                <a:blip r:embed="rId7"/>
                <a:stretch>
                  <a:fillRect r="-30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blipFill>
                <a:blip r:embed="rId8"/>
                <a:stretch>
                  <a:fillRect r="-480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 bwMode="auto">
          <a:xfrm rot="10800000">
            <a:off x="5850940" y="3736463"/>
            <a:ext cx="2879907" cy="1753463"/>
          </a:xfrm>
          <a:prstGeom prst="arc">
            <a:avLst>
              <a:gd name="adj1" fmla="val 10885836"/>
              <a:gd name="adj2" fmla="val 21597538"/>
            </a:avLst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53161" y="5517818"/>
            <a:ext cx="268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Backprop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error to update discriminator weights</a:t>
            </a:r>
          </a:p>
        </p:txBody>
      </p:sp>
    </p:spTree>
    <p:extLst>
      <p:ext uri="{BB962C8B-B14F-4D97-AF65-F5344CB8AC3E}">
        <p14:creationId xmlns:p14="http://schemas.microsoft.com/office/powerpoint/2010/main" val="169237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Generator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403648" y="5661248"/>
            <a:ext cx="640871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12360" y="6093296"/>
            <a:ext cx="1529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Source: Kevin McGuiness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" y="2132857"/>
            <a:ext cx="8987625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204864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96" y="4096984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97" y="3928411"/>
                <a:ext cx="360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66" y="4208119"/>
                <a:ext cx="635986" cy="369332"/>
              </a:xfrm>
              <a:prstGeom prst="rect">
                <a:avLst/>
              </a:prstGeom>
              <a:blipFill>
                <a:blip r:embed="rId7"/>
                <a:stretch>
                  <a:fillRect r="-480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74" y="2780928"/>
                <a:ext cx="635986" cy="369332"/>
              </a:xfrm>
              <a:prstGeom prst="rect">
                <a:avLst/>
              </a:prstGeom>
              <a:blipFill>
                <a:blip r:embed="rId8"/>
                <a:stretch>
                  <a:fillRect r="-76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83" y="3108249"/>
                <a:ext cx="635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54" y="4825132"/>
                <a:ext cx="996026" cy="369332"/>
              </a:xfrm>
              <a:prstGeom prst="rect">
                <a:avLst/>
              </a:prstGeom>
              <a:blipFill>
                <a:blip r:embed="rId10"/>
                <a:stretch>
                  <a:fillRect r="-30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 bwMode="auto">
          <a:xfrm>
            <a:off x="1317983" y="2188837"/>
            <a:ext cx="3672408" cy="1892120"/>
          </a:xfrm>
          <a:prstGeom prst="roundRect">
            <a:avLst/>
          </a:prstGeom>
          <a:solidFill>
            <a:schemeClr val="bg1">
              <a:alpha val="6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9979" y="1124744"/>
            <a:ext cx="833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1. Fix discriminator weights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2. Sample from generator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3.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Backprop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error through discriminator to update generator weights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53161" y="5517818"/>
            <a:ext cx="268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Backprop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error to update generator weights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2267744" y="5301208"/>
            <a:ext cx="643483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0391" y="3429000"/>
            <a:ext cx="1818622" cy="14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9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– Game Theoretic Perspective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generator and discriminator can be thought of as two adversaries with opposing goals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(Discriminator) controls only its parameters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Each seeks to maximize its own success and minimize the success of the other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Game-theoretic approach: minimax game between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Zero-sum game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one player’s gain is equivalent to another’s loss 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net change in benefit is zero. 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When somebody wins in the game, another person loses the same amount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the winnings minus the losses equal zero.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two-player zero-sum games, the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minimax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solution is the same as the Nash equilibrium.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Nash equilibrium is a local optimum in a game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b="-114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19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Zero-sum Game and Minimax Theorem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04/04/2024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980728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J. von Neumann's Minimax Theorem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be compact convex sets. If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continuous function that is concave-convex, i.e.,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US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concave for fixed 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and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⋅</m:t>
                        </m:r>
                      </m:e>
                    </m:d>
                    <m:r>
                      <a:rPr kumimoji="0" lang="en-US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0" lang="en-US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US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convex for fixed 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Then: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0" 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0" lang="en-US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0" lang="en-US" sz="1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0" lang="en-US" sz="1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Minimax theorem is equivalent to: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 every two-player zero-sum game with finitely many strategies, there exists a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a mixed strategy for each player, such that</a:t>
                </a:r>
              </a:p>
              <a:p>
                <a:pPr marL="1200150" marR="0" lvl="2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+mj-lt"/>
                  <a:buAutoNum type="alphaLcParenR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Given player 2's strategy, the best payoff possible for player 1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and</a:t>
                </a:r>
              </a:p>
              <a:p>
                <a:pPr marL="1200150" marR="0" lvl="2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+mj-lt"/>
                  <a:buAutoNum type="alphaLcParenR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Given player 1's strategy, the best payoff possible for player 2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Equivalently, Player 1's strategy guarantees them a payoff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regardless of Player 2's strategy, and similarly Player 2 can guarantee themselves a payoff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980728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9" b="-12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t="2805"/>
          <a:stretch/>
        </p:blipFill>
        <p:spPr>
          <a:xfrm>
            <a:off x="6372200" y="1700808"/>
            <a:ext cx="2651262" cy="220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38918" y="1993795"/>
                <a:ext cx="17050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918" y="1993795"/>
                <a:ext cx="1705082" cy="323165"/>
              </a:xfrm>
              <a:prstGeom prst="rect">
                <a:avLst/>
              </a:prstGeom>
              <a:blipFill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B3D5D1-84C9-4FC7-925C-ECA4C64FEBC1}"/>
              </a:ext>
            </a:extLst>
          </p:cNvPr>
          <p:cNvSpPr/>
          <p:nvPr/>
        </p:nvSpPr>
        <p:spPr>
          <a:xfrm flipH="1">
            <a:off x="2843808" y="6011996"/>
            <a:ext cx="6300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FFFFFF">
                    <a:lumMod val="75000"/>
                  </a:srgbClr>
                </a:solidFill>
                <a:latin typeface="Eurostile LT Std"/>
              </a:rPr>
              <a:t>Source: https://www.theoremoftheday.org/OR/VonNeumann/TotDVonNeumann.pdf</a:t>
            </a:r>
          </a:p>
        </p:txBody>
      </p:sp>
    </p:spTree>
    <p:extLst>
      <p:ext uri="{BB962C8B-B14F-4D97-AF65-F5344CB8AC3E}">
        <p14:creationId xmlns:p14="http://schemas.microsoft.com/office/powerpoint/2010/main" val="245712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Magic of GANs: Image Enhancement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9348" y="126876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Which one is Computer generated?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9832" y="6021288"/>
            <a:ext cx="6048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Ledig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 et al.: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Photo-Realistic Single Image Super-Resolution Using a Generative Adversarial Network, CVPR, 2017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2" t="19319" r="16841" b="14321"/>
          <a:stretch/>
        </p:blipFill>
        <p:spPr>
          <a:xfrm>
            <a:off x="255778" y="1844824"/>
            <a:ext cx="8636702" cy="39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Minimax Game in GANs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Loss function (or Value function):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m:rPr>
                          <m:nor/>
                        </m:rP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is the max value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can take? 0 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is the min value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can take? </a:t>
                </a:r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wants to maximize the objective function (why?)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b="-90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2411760" y="5517232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3851920" y="5517232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907704" y="602128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6021287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generated sample</a:t>
            </a:r>
          </a:p>
        </p:txBody>
      </p:sp>
    </p:spTree>
    <p:extLst>
      <p:ext uri="{BB962C8B-B14F-4D97-AF65-F5344CB8AC3E}">
        <p14:creationId xmlns:p14="http://schemas.microsoft.com/office/powerpoint/2010/main" val="266708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Minimax Game in GANs (cont’d)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Loss function (or Value function)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0" lang="en-US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m:rPr>
                          <m:nor/>
                        </m:rP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is the max value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can take? 0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is the min value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can take? </a:t>
                </a:r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wants to minimize the objective function (why?)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b="-90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 bwMode="auto">
          <a:xfrm>
            <a:off x="3059832" y="5517232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339752" y="6021287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generated sample</a:t>
            </a:r>
          </a:p>
        </p:txBody>
      </p:sp>
    </p:spTree>
    <p:extLst>
      <p:ext uri="{BB962C8B-B14F-4D97-AF65-F5344CB8AC3E}">
        <p14:creationId xmlns:p14="http://schemas.microsoft.com/office/powerpoint/2010/main" val="85424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Discriminator Loss Function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denote the discriminator's predicted probability of being data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Discriminator's cost function: cross-entropy loss for task of classifying real vs. fake images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  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 is trying to maximize its reward (or minimize its loss)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Binary cross entropy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(almost)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Differs from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cross entropy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only in what we take the expectation over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Supervised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loss on data (because it infers if a sample has generated fake or real data) with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 labels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r="-133" b="-110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 bwMode="auto">
          <a:xfrm rot="16200000">
            <a:off x="3177005" y="2121326"/>
            <a:ext cx="161982" cy="1008114"/>
          </a:xfrm>
          <a:prstGeom prst="leftBrace">
            <a:avLst>
              <a:gd name="adj1" fmla="val 75479"/>
              <a:gd name="adj2" fmla="val 4963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068" y="2675527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cs typeface="Arial" panose="020B0604020202020204" pitchFamily="34" charset="0"/>
              </a:rPr>
              <a:t>Real data (positive classification)</a:t>
            </a: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5497694" y="1783229"/>
            <a:ext cx="144016" cy="1707366"/>
          </a:xfrm>
          <a:prstGeom prst="leftBrace">
            <a:avLst>
              <a:gd name="adj1" fmla="val 75479"/>
              <a:gd name="adj2" fmla="val 4913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8340" y="2685106"/>
            <a:ext cx="2945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Arial" panose="020B0604020202020204" pitchFamily="34" charset="0"/>
              </a:rPr>
              <a:t>Fake data (negative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17660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 Loss Function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is trying to minimize Discriminator’s reward (or maximize its loss)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One possible cost function for the Generator: the opposite of the Discriminator's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minimizes the log-probability of the discriminator being correct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Resembles Jensen-Shannon divergence (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this will become evident later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Value function describing a zero sum game: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Nash equilibrium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(saddle point of discriminator’s loss)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this game is achieved at: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b="-104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869160"/>
            <a:ext cx="2068403" cy="1368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30648" y="5265304"/>
                <a:ext cx="1111779" cy="575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48" y="5265304"/>
                <a:ext cx="1111779" cy="575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7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– Recap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-468560" y="2420889"/>
                <a:ext cx="4464495" cy="38884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network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Tries to maximize the </a:t>
                </a: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log-probability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of its samples being classified as “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fake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” by the discriminator (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 network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Maximize the </a:t>
                </a: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log-likelihood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for the binary classification problem</a:t>
                </a:r>
              </a:p>
              <a:p>
                <a:pPr marL="1600200" marR="0" lvl="3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Data: real (1)</a:t>
                </a:r>
              </a:p>
              <a:p>
                <a:pPr marL="1600200" marR="0" lvl="3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Generated: fake (0)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560" y="2420889"/>
                <a:ext cx="4464495" cy="3888432"/>
              </a:xfrm>
              <a:prstGeom prst="rect">
                <a:avLst/>
              </a:prstGeom>
              <a:blipFill>
                <a:blip r:embed="rId3"/>
                <a:stretch>
                  <a:fillRect t="-470" r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1052736"/>
            <a:ext cx="9182295" cy="2349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75" y="4221088"/>
            <a:ext cx="5054022" cy="194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595" y="2091243"/>
            <a:ext cx="4749196" cy="1633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60" y="1211417"/>
            <a:ext cx="7303641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5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Adversarial Nets Framework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4368" y="6093296"/>
            <a:ext cx="1529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Goodfellow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NIPS2016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56" y="975295"/>
            <a:ext cx="3578662" cy="5303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81" y="1109744"/>
            <a:ext cx="3865199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4" y="2051493"/>
            <a:ext cx="8212024" cy="682811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– Parameterized Optimization Model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24544" y="995756"/>
            <a:ext cx="928866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Generator/Discriminator are DNNs trained jointly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Minimax objective function: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-467816" y="3819169"/>
                <a:ext cx="4967808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0" lang="en-US" sz="1600" b="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 wants to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minimize objective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close to 1 (discriminator is fooled into thinking generated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real)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neural network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0" lang="si-LK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,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 some prior distribution on the noise 𝒛∼𝑝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𝒛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Typical choice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816" y="3819169"/>
                <a:ext cx="4967808" cy="648072"/>
              </a:xfrm>
              <a:prstGeom prst="rect">
                <a:avLst/>
              </a:prstGeom>
              <a:blipFill>
                <a:blip r:embed="rId4"/>
                <a:stretch>
                  <a:fillRect t="-2830" r="-1104" b="-2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 bwMode="auto">
          <a:xfrm rot="16200000">
            <a:off x="3895797" y="2049794"/>
            <a:ext cx="151627" cy="1145489"/>
          </a:xfrm>
          <a:prstGeom prst="leftBrace">
            <a:avLst>
              <a:gd name="adj1" fmla="val 75479"/>
              <a:gd name="adj2" fmla="val 4963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8607" y="2832155"/>
                <a:ext cx="20226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Discriminator output for real data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07" y="2832155"/>
                <a:ext cx="2022689" cy="584775"/>
              </a:xfrm>
              <a:prstGeom prst="rect">
                <a:avLst/>
              </a:prstGeom>
              <a:blipFill>
                <a:blip r:embed="rId5"/>
                <a:stretch>
                  <a:fillRect l="-1506" t="-3125" r="-301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 bwMode="auto">
          <a:xfrm rot="16200000">
            <a:off x="7279713" y="1629933"/>
            <a:ext cx="159017" cy="2118054"/>
          </a:xfrm>
          <a:prstGeom prst="leftBrace">
            <a:avLst>
              <a:gd name="adj1" fmla="val 75479"/>
              <a:gd name="adj2" fmla="val 4963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4208" y="2798597"/>
                <a:ext cx="25199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Discriminator output for generated fake data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798597"/>
                <a:ext cx="2519910" cy="584775"/>
              </a:xfrm>
              <a:prstGeom prst="rect">
                <a:avLst/>
              </a:prstGeom>
              <a:blipFill>
                <a:blip r:embed="rId6"/>
                <a:stretch>
                  <a:fillRect l="-121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580273" y="1563371"/>
            <a:ext cx="5114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Discriminator outputs likelihood in (0,1) of real image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4139952" y="3789040"/>
                <a:ext cx="5112568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0" lang="en-US" sz="1600" b="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 wants to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maximize objective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close to 1 (real)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close to 0 (fake)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another neural network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binary classifier with sigmoid output activation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generated</m:t>
                    </m:r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789040"/>
                <a:ext cx="5112568" cy="648072"/>
              </a:xfrm>
              <a:prstGeom prst="rect">
                <a:avLst/>
              </a:prstGeom>
              <a:blipFill>
                <a:blip r:embed="rId7"/>
                <a:stretch>
                  <a:fillRect t="-2830" b="-26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627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196752"/>
            <a:ext cx="7419475" cy="4852837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Vanilla GAN Training Algorithm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4368" y="6093296"/>
            <a:ext cx="1529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Goodfellow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et al. 2014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051720" y="2028992"/>
            <a:ext cx="648072" cy="288032"/>
          </a:xfrm>
          <a:prstGeom prst="ellipse">
            <a:avLst/>
          </a:prstGeom>
          <a:noFill/>
          <a:ln w="127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2664202"/>
            <a:ext cx="15481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Optional…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Some find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=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more stable,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others use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&gt; 1,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no best rule.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Recent work (e.g.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Wasserstein GAN)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alleviates this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problem, better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stability!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 bwMode="auto">
          <a:xfrm flipV="1">
            <a:off x="1025606" y="2297199"/>
            <a:ext cx="1030564" cy="3670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8665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GANs: Bayes-Optimal Discriminator (fixed G)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-396552" y="1052736"/>
                <a:ext cx="9505056" cy="5040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What’s the optimal discriminator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for any generated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distributions?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52736"/>
                <a:ext cx="9505056" cy="504056"/>
              </a:xfrm>
              <a:prstGeom prst="rect">
                <a:avLst/>
              </a:prstGeom>
              <a:blipFill>
                <a:blip r:embed="rId3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8" y="1564657"/>
            <a:ext cx="7858425" cy="4267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08272" y="5210099"/>
                <a:ext cx="1375505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72" y="5210099"/>
                <a:ext cx="1375505" cy="576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71792" y="5661248"/>
                <a:ext cx="1872208" cy="661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are non-zero everywhere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92" y="5661248"/>
                <a:ext cx="1872208" cy="661400"/>
              </a:xfrm>
              <a:prstGeom prst="rect">
                <a:avLst/>
              </a:prstGeom>
              <a:blipFill>
                <a:blip r:embed="rId6"/>
                <a:stretch>
                  <a:fillRect l="-326" t="-1852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122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Process and Optimal Discriminator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52736"/>
                <a:ext cx="9182295" cy="306938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Iterate the two steps until convergence (which may not happen!)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Updating the Discriminator should make it better at discriminating between real images and generated ones (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 improves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Updating the Generator makes it better at fooling the current Discriminator (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improves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Eventually (hope) the Generator gets so good that it is impossible for the Discriminator to tell the difference between real and generated images (discriminator accuracy = 0.5)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Best strategy for the Discriminator: learn the ratio of the probabilities of 𝑥 under the data distribution and the generator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52736"/>
                <a:ext cx="9182295" cy="3069380"/>
              </a:xfrm>
              <a:prstGeom prst="rect">
                <a:avLst/>
              </a:prstGeom>
              <a:blipFill>
                <a:blip r:embed="rId3"/>
                <a:stretch>
                  <a:fillRect t="-596" r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0" y="3789040"/>
            <a:ext cx="9047248" cy="2523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74437" y="4099720"/>
                <a:ext cx="82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37" y="4099720"/>
                <a:ext cx="8291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36296" y="4455282"/>
                <a:ext cx="82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455282"/>
                <a:ext cx="8291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240" y="4043261"/>
                <a:ext cx="737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" y="4043261"/>
                <a:ext cx="7378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16016" y="4048005"/>
                <a:ext cx="737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048005"/>
                <a:ext cx="7378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15757" y="4370030"/>
                <a:ext cx="813043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57" y="4370030"/>
                <a:ext cx="813043" cy="391902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66696" y="3668785"/>
                <a:ext cx="10981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96" y="3668785"/>
                <a:ext cx="1098121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30679" y="3711568"/>
                <a:ext cx="1567609" cy="325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9" y="3711568"/>
                <a:ext cx="1567609" cy="325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33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Magic of GANs: DCGANs in LSUN Dataset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93269" y="6021288"/>
            <a:ext cx="586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 et al.: Unsupervised representation learning with DCGANs, arxiv.org, 2015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" y="1443433"/>
            <a:ext cx="8925318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69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GANs: Bayes-Optimal Discriminator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540568" y="993197"/>
            <a:ext cx="3888432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Estimating this ratio using supervised learning is the key approximation mechanism used by GANs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67986" y="1702615"/>
                <a:ext cx="356388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Mapping from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(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black arrows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) is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Arial" panose="020B0604020202020204" pitchFamily="34" charset="0"/>
                  </a:rPr>
                  <a:t>non-uniform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(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green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curve) is greater in places where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values are brought together more densely.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Discriminator (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dashed blue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line) estimates the ratio between the data density (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black dots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) and the sum of the data and model densities.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Wherever the output of the Discriminator is large, the model density is too low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Wherever the output of the Discriminator is small, the model density is too high.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Generator can learn to produce a better model density by following the Discriminator uphill; each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value should move slightly in the direction that increases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986" y="1702615"/>
                <a:ext cx="3563888" cy="4401205"/>
              </a:xfrm>
              <a:prstGeom prst="rect">
                <a:avLst/>
              </a:prstGeom>
              <a:blipFill>
                <a:blip r:embed="rId3"/>
                <a:stretch>
                  <a:fillRect l="-513" t="-139" r="-342" b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3" y="2204864"/>
            <a:ext cx="5252713" cy="3493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76600" y="982625"/>
                <a:ext cx="2819810" cy="708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82625"/>
                <a:ext cx="2819810" cy="708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458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Optimal Generator (under fixed optimal D*)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8367" y="1154060"/>
                <a:ext cx="6535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Generator Objective under Bayes-Optimal Discriminator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7" y="1154060"/>
                <a:ext cx="6535828" cy="646331"/>
              </a:xfrm>
              <a:prstGeom prst="rect">
                <a:avLst/>
              </a:prstGeom>
              <a:blipFill>
                <a:blip r:embed="rId3"/>
                <a:stretch>
                  <a:fillRect l="-74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" y="1964567"/>
            <a:ext cx="9114310" cy="2688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5076200"/>
                <a:ext cx="8208912" cy="109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Global optimum for this game is achieved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if and only if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We are, in theory, minimizing the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Jensen-Shannon divergence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between the Generator distribution and the true data distribution!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076200"/>
                <a:ext cx="8208912" cy="1097223"/>
              </a:xfrm>
              <a:prstGeom prst="rect">
                <a:avLst/>
              </a:prstGeom>
              <a:blipFill>
                <a:blip r:embed="rId5"/>
                <a:stretch>
                  <a:fillRect l="-29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59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Gaps between Theory and Practice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 models that have enough capacity if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and if 𝐷 is set to its global optimum given 𝐺 at every iteration and 𝐺 improves the criterion at every iteration, then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alternating optimization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will get us to the global optimum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practice: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𝐷,𝐺 may not have enough capacity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We do not get to find the global optimum for 𝐷 at each iteration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Theory assumes we can reach a global optimum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we have functions which are 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non convex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the parameters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Theory assumes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are non zero everywhere.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This may not hold especially if we have data lying on a manifold.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Even when it holds the ratio can be numerically unstable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Theory assumes that the optimal discriminator is unique. 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 practice other discriminators can do nearly as good a job: i.e. the discriminator can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overfit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the data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1036" b="-116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91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Vanishing Gradient Problem with Generator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980728"/>
                <a:ext cx="9361040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confident, gradient goes to 0, i.e.,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))→0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There is no gradient signal to help the generator improve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Solution (heuristic)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maximizes the log probability of the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discriminator’s mistake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→0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Gradient gets bigger when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gets better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Shown to give the same stationary point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(under some assumptions)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980728"/>
                <a:ext cx="9361040" cy="2349300"/>
              </a:xfrm>
              <a:prstGeom prst="rect">
                <a:avLst/>
              </a:prstGeom>
              <a:blipFill>
                <a:blip r:embed="rId3"/>
                <a:stretch>
                  <a:fillRect b="-13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767" y="4604012"/>
            <a:ext cx="3276600" cy="1651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115" y="2276462"/>
            <a:ext cx="2920373" cy="22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16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Comparing Various Generator Loss Functions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980728"/>
                <a:ext cx="9361040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Generators cost is a function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Minimax: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Non-saturating heuristic: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Maximum Likelihood cost: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980728"/>
                <a:ext cx="9361040" cy="2349300"/>
              </a:xfrm>
              <a:prstGeom prst="rect">
                <a:avLst/>
              </a:prstGeom>
              <a:blipFill>
                <a:blip r:embed="rId3"/>
                <a:stretch>
                  <a:fillRect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0" y="2579712"/>
            <a:ext cx="5558766" cy="270307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5068628" y="2924944"/>
            <a:ext cx="1431248" cy="1579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715830" y="2657883"/>
            <a:ext cx="212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able to learn even if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gradient signal is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6216" y="1607275"/>
                <a:ext cx="2805497" cy="84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ML Estimation: can be shown equivalent to minimizing KL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(under certain assumptions)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607275"/>
                <a:ext cx="2805497" cy="846065"/>
              </a:xfrm>
              <a:prstGeom prst="rect">
                <a:avLst/>
              </a:prstGeom>
              <a:blipFill>
                <a:blip r:embed="rId5"/>
                <a:stretch>
                  <a:fillRect l="-217" t="-1449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396552" y="5180725"/>
                <a:ext cx="9361040" cy="13439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Other options in the loss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Energy-based GAN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-GAN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Wasserstein GAN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5180725"/>
                <a:ext cx="9361040" cy="1343900"/>
              </a:xfrm>
              <a:prstGeom prst="rect">
                <a:avLst/>
              </a:prstGeom>
              <a:blipFill>
                <a:blip r:embed="rId6"/>
                <a:stretch>
                  <a:fillRect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861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GANs: Two Player Game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92280" y="5974978"/>
            <a:ext cx="248602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Goodfellow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“Generative Adversarial Nets”, NIPS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412776"/>
            <a:ext cx="9028959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7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GANs: Two Player Game (Cont’d)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324544" y="5478051"/>
            <a:ext cx="763284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Equilibrium is a saddle point of the discriminator loss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Resembles Jensen-Shannon divergence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 minimizes the log-probability of the discriminator being correct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92280" y="5974978"/>
            <a:ext cx="248602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Goodfellow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“Generative Adversarial Nets”, NIPS 2014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3" y="1361910"/>
            <a:ext cx="9102117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samples look sharp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349" y="4410419"/>
            <a:ext cx="338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Real samples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0112" y="4410419"/>
            <a:ext cx="338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Fake samples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628800"/>
            <a:ext cx="4392488" cy="2628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7" y="1628800"/>
            <a:ext cx="4392488" cy="26319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F539E6-6541-483D-AD91-AC9EE0206605}"/>
              </a:ext>
            </a:extLst>
          </p:cNvPr>
          <p:cNvSpPr/>
          <p:nvPr/>
        </p:nvSpPr>
        <p:spPr>
          <a:xfrm rot="10800000" flipV="1">
            <a:off x="5004047" y="6067141"/>
            <a:ext cx="4104456" cy="24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Berthelot et al.: BEGAN: Boundary Equilibrium  GANs, arxiv.org, 2017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2953837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samples look sharp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05/04/2024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349" y="4410419"/>
            <a:ext cx="3388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Real samples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Boundary Equilibrium GAN (BEGAN)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0112" y="4410419"/>
            <a:ext cx="3388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sng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Fake samples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Energy based GAN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628800"/>
            <a:ext cx="4398468" cy="2631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628800"/>
            <a:ext cx="4392488" cy="2631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4047" y="6093296"/>
            <a:ext cx="4139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Berthelot et al.: BEGAN: Boundary Equilibrium  GANs, arxiv.org, 2017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2040413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GANs work better than VAEs?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9512" y="4365104"/>
                <a:ext cx="8712968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We use a mixture of two Gaussians for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(data distribution), and a single Gaussian for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(model family).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ML: model chooses to average out the two modes (places high probability on both of them)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Reverse KL: model chooses to capture only one of the two modes (both are local minima)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: place high probability everywhere that the data occurs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: prefers to place low probability wherever the data does not occur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GANs often choose to generate from very few modes - Reverse KL prefers to generate from as many modes of the data distribution as the model is able to; it does not prefer fewer modes in general.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365104"/>
                <a:ext cx="8712968" cy="2154436"/>
              </a:xfrm>
              <a:prstGeom prst="rect">
                <a:avLst/>
              </a:prstGeom>
              <a:blipFill>
                <a:blip r:embed="rId3"/>
                <a:stretch>
                  <a:fillRect l="-210" t="-567" r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99" y="1002670"/>
            <a:ext cx="6228519" cy="3407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1437" y="2282096"/>
                <a:ext cx="273623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KL divergence not symmetric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minimizing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different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from minimizing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7" y="2282096"/>
                <a:ext cx="2736230" cy="1938992"/>
              </a:xfrm>
              <a:prstGeom prst="rect">
                <a:avLst/>
              </a:prstGeom>
              <a:blipFill>
                <a:blip r:embed="rId5"/>
                <a:stretch>
                  <a:fillRect l="-668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-413084" y="1124744"/>
            <a:ext cx="3310751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can be trained with ML and still generate sharp samples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Vector Arithmetic for Visual Concepts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7873" y="6021288"/>
            <a:ext cx="485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 et al.: Unsupervised representation learning with DCGANs, arxiv.org, 2015</a:t>
            </a:r>
            <a:endParaRPr lang="en-US" sz="1000" dirty="0">
              <a:solidFill>
                <a:srgbClr val="FFFFFF">
                  <a:lumMod val="50000"/>
                </a:srgbClr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44154"/>
            <a:ext cx="8712968" cy="4689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5898177"/>
            <a:ext cx="407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Latent vectors capture interesting patterns!</a:t>
            </a:r>
          </a:p>
        </p:txBody>
      </p:sp>
    </p:spTree>
    <p:extLst>
      <p:ext uri="{BB962C8B-B14F-4D97-AF65-F5344CB8AC3E}">
        <p14:creationId xmlns:p14="http://schemas.microsoft.com/office/powerpoint/2010/main" val="2633922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KL and JSD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02117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Problem: Non Convergence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Deep Learning models (in general) involve a single player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player tries to maximize its reward (minimize its loss).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Use SGD (with Backpropagation) to find the optimal parameters.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SGD has convergence guarantees (under certain conditions).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With non-convexity, we might converge to local optima.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GANs instead involve two (or more) players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Discriminator is trying to maximize its reward.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is trying to minimize Discriminator’s reward.</a:t>
                </a:r>
              </a:p>
              <a:p>
                <a:pPr marL="91440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		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SGD was not designed to find the Nash equilibrium of a game.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We might not converge to the Nash equilibrium at all.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79700"/>
                <a:ext cx="9182295" cy="2349300"/>
              </a:xfrm>
              <a:prstGeom prst="rect">
                <a:avLst/>
              </a:prstGeom>
              <a:blipFill>
                <a:blip r:embed="rId3"/>
                <a:stretch>
                  <a:fillRect t="-777" b="-68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838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>
                <a:latin typeface="Arial" panose="020B0604020202020204" pitchFamily="34" charset="0"/>
                <a:cs typeface="Arial" panose="020B0604020202020204" pitchFamily="34" charset="0"/>
              </a:rPr>
              <a:t>An Example of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Non Convergence 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1783" y="980728"/>
                <a:ext cx="9145783" cy="8371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urostile LT Std"/>
                    <a:ea typeface="+mn-ea"/>
                    <a:cs typeface="+mn-cs"/>
                  </a:rPr>
                  <a:t>			            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𝑥𝑦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urostile LT St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83" y="980728"/>
                <a:ext cx="9145783" cy="83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9" y="1746711"/>
            <a:ext cx="5688632" cy="2053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804414" y="4673412"/>
                <a:ext cx="3241799" cy="97785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857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nullifies each others learning in every iteration</a:t>
                </a:r>
              </a:p>
              <a:p>
                <a:pPr marL="2857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Differential equation’s solution has sinusoidal terms</a:t>
                </a:r>
              </a:p>
              <a:p>
                <a:pPr marL="2857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Even with a small learning rate, it will not converge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414" y="4673412"/>
                <a:ext cx="3241799" cy="977858"/>
              </a:xfrm>
              <a:prstGeom prst="rect">
                <a:avLst/>
              </a:prstGeom>
              <a:blipFill>
                <a:blip r:embed="rId5"/>
                <a:stretch>
                  <a:fillRect l="-188" t="-1250" r="-564" b="-5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660232" y="6093296"/>
            <a:ext cx="2459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I. Goodfellow, NIPS 2016 Tutorial, arxiv.org,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441" y="3990506"/>
            <a:ext cx="2243522" cy="2194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480" y="2116953"/>
            <a:ext cx="2304256" cy="225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4032611"/>
            <a:ext cx="2038363" cy="22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90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Problem: Mode Collapse (Helvetica)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1007692"/>
            <a:ext cx="9182295" cy="2349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 fails to output diverse samples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 produces good samples, but a very few of them.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Thus, Discriminator can’t tag them as fake.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4159"/>
          <a:stretch/>
        </p:blipFill>
        <p:spPr>
          <a:xfrm>
            <a:off x="1052799" y="2018868"/>
            <a:ext cx="7842489" cy="207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9975" y="1331309"/>
            <a:ext cx="796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51449" y="2386304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Expected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74" y="326309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86132" t="3022" r="97" b="54431"/>
          <a:stretch/>
        </p:blipFill>
        <p:spPr>
          <a:xfrm>
            <a:off x="7308677" y="994998"/>
            <a:ext cx="1440160" cy="1011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84" y="4107683"/>
            <a:ext cx="4318794" cy="21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2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149080"/>
            <a:ext cx="5040166" cy="1385728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 Collapse – Some Solutions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07692"/>
                <a:ext cx="9540552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Mini-batch GANs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 Reward sample complexity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look at the entire batch instead of single examples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Lack of diversity, examples will be marked as fake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forced to produce diverse samples.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Extract features that capture diversity in the mini-batch (e.g., L2 norm of the difference between all pairs from the batch)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Feed those features to the discriminator along with the image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Feature values will differ b</a:t>
                </a:r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lack and white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diverse and non-diverse batches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Thus,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will rely on those features for classification</a:t>
                </a:r>
              </a:p>
              <a:p>
                <a:pPr marL="91440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will force the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match those feature values with the real data - will generate diverse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Supervision with labels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Label information of the real data might help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Unrolled GANs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WGANs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07692"/>
                <a:ext cx="9540552" cy="2349300"/>
              </a:xfrm>
              <a:prstGeom prst="rect">
                <a:avLst/>
              </a:prstGeom>
              <a:blipFill>
                <a:blip r:embed="rId4"/>
                <a:stretch>
                  <a:fillRect t="-777" b="-130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63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GANs – In a Nutshell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80528" y="980728"/>
            <a:ext cx="892936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GANs are hard to train?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Generator keeps generating similar images – so nothing to learn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Maintain tradeoff of generating more accurate vs high coverage samples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two learning tasks need to have balance to achieve stability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Discriminator is not sufficiently trained – it can worse generator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Discriminator is over-trained - will produce no gradients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Tricks to Train GAN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One sided label smoothing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Historical generated batches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Feature Matching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Mini-batch Discrimination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Virtual Batch Normalization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Regularizing discriminator gradient in region around real data (DRAGAN)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4571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GANs: Pros and Cons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-180528" y="1052736"/>
                <a:ext cx="8929366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Pros (Why GANs?)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Sampling (or generation) is straightforward.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Training does not involve ML estimation.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Robust to Overfitting since Generator never sees the training data.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Empirically, GANs are good at capturing the modes of the distribution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Can be trained to draw realistic sharp samples! (best possible)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Trickier / more unstable to train properly, they do not always converge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Optimization can oscillate between solutions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Generator can collapse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Probability Distribution is Implicit: not straightforward to solve inference queries 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kumimoji="0" lang="en-US" sz="16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Vanilla GANs are only good for Sampling/Generation.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Training requires finding the Nash equilibrium of a game – a more difficult problem than optimizing an objective function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1052736"/>
                <a:ext cx="8929366" cy="648072"/>
              </a:xfrm>
              <a:prstGeom prst="rect">
                <a:avLst/>
              </a:prstGeom>
              <a:blipFill>
                <a:blip r:embed="rId3"/>
                <a:stretch>
                  <a:fillRect t="-2830" b="-6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09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Samples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80528" y="980728"/>
            <a:ext cx="892936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samples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GANs revolutionized generative modeling by producing crisp, high-resolution images.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catch: we don't know how well they're modeling the distribution.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Can't measure the log-likelihood they assign to held-out data.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Could they be memorizing training examples? (E.g., maybe they sometimes produce photos of real celebrities?)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have no way to tell if they are dropping important modes from the distribution.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Evaluation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Another issue with GANs is quantitative comparison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There is no explicit likelihood to calculate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Post hoc density estimation can be used, but is inaccurate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Subjective evaluation by humans currently the best method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Fréchet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inception distance)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Active area of research – various challenges: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evaluate GANs??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Better loss functions, more stable training (Wasserstein GAN, LSGAN, many others)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Finding Nash equilibria in high-dimensional, continuous, nonconvex games</a:t>
            </a:r>
          </a:p>
        </p:txBody>
      </p:sp>
    </p:spTree>
    <p:extLst>
      <p:ext uri="{BB962C8B-B14F-4D97-AF65-F5344CB8AC3E}">
        <p14:creationId xmlns:p14="http://schemas.microsoft.com/office/powerpoint/2010/main" val="317404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WGAN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52536" y="1052736"/>
                <a:ext cx="9217024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data lies on a low dimensional manifold of a high dimensional space the model’s manifold and the true data manifold can have a negligible intersection in practice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KL divergence is undefined or infinite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loss function and gradients may not be continuous and well defined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Wasserstein distance is well defined: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Minimum transportation cost for making one pile of dirt (pdf/</a:t>
                </a: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pmf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) look like the other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Earth Mover’s Distance (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Wasserstein-1 metric):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Considering one distribution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as a pile of earth (total amount of earth is 1), and another distribution </a:t>
                </a:r>
                <a14:m>
                  <m:oMath xmlns:m="http://schemas.openxmlformats.org/officeDocument/2006/math">
                    <m:r>
                      <a:rPr kumimoji="0" lang="en-US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(another pile of earth) as the target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EMD is the average distance the earth mover has to move the earth in an optimal plan.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536" y="1052736"/>
                <a:ext cx="9217024" cy="648072"/>
              </a:xfrm>
              <a:prstGeom prst="rect">
                <a:avLst/>
              </a:prstGeom>
              <a:blipFill>
                <a:blip r:embed="rId3"/>
                <a:stretch>
                  <a:fillRect t="-2830" r="-331" b="-4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5"/>
          <p:cNvCxnSpPr/>
          <p:nvPr/>
        </p:nvCxnSpPr>
        <p:spPr>
          <a:xfrm>
            <a:off x="786259" y="5984096"/>
            <a:ext cx="3641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6"/>
          <p:cNvSpPr/>
          <p:nvPr/>
        </p:nvSpPr>
        <p:spPr>
          <a:xfrm>
            <a:off x="1459359" y="4639484"/>
            <a:ext cx="165100" cy="1344612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3500884" y="4639484"/>
            <a:ext cx="165100" cy="1344612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8"/>
              <p:cNvSpPr txBox="1">
                <a:spLocks noChangeArrowheads="1"/>
              </p:cNvSpPr>
              <p:nvPr/>
            </p:nvSpPr>
            <p:spPr bwMode="auto">
              <a:xfrm>
                <a:off x="2184846" y="5488738"/>
                <a:ext cx="7556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¡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4846" y="5488738"/>
                <a:ext cx="7556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3"/>
          <p:cNvCxnSpPr>
            <a:cxnSpLocks/>
          </p:cNvCxnSpPr>
          <p:nvPr/>
        </p:nvCxnSpPr>
        <p:spPr>
          <a:xfrm>
            <a:off x="1699071" y="5904721"/>
            <a:ext cx="1717675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8"/>
              <p:cNvSpPr txBox="1">
                <a:spLocks noChangeArrowheads="1"/>
              </p:cNvSpPr>
              <p:nvPr/>
            </p:nvSpPr>
            <p:spPr bwMode="auto">
              <a:xfrm>
                <a:off x="943421" y="4408501"/>
                <a:ext cx="7556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¡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3421" y="4408501"/>
                <a:ext cx="75565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8"/>
              <p:cNvSpPr txBox="1">
                <a:spLocks noChangeArrowheads="1"/>
              </p:cNvSpPr>
              <p:nvPr/>
            </p:nvSpPr>
            <p:spPr bwMode="auto">
              <a:xfrm>
                <a:off x="3558732" y="4439428"/>
                <a:ext cx="7556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¡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732" y="4439428"/>
                <a:ext cx="755650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8"/>
              <p:cNvSpPr txBox="1">
                <a:spLocks noChangeArrowheads="1"/>
              </p:cNvSpPr>
              <p:nvPr/>
            </p:nvSpPr>
            <p:spPr bwMode="auto">
              <a:xfrm>
                <a:off x="1708497" y="5988763"/>
                <a:ext cx="191065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¡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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𝒲</m:t>
                      </m:r>
                      <m:d>
                        <m:dPr>
                          <m:ctrl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0" lang="en-US" altLang="zh-TW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8497" y="5988763"/>
                <a:ext cx="1910656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 descr="「推土機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92" y="4893722"/>
            <a:ext cx="1600246" cy="119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67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Wasserstein Distance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52536" y="1052736"/>
                <a:ext cx="9217024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Discrete case: suppose we have two distributions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each has four piles of dirt and both have ten shovelfuls of dirt in total.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numbers of shovelfuls in each dirt pile are assigned as follows: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1=3,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2=2,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3=1,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4=4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1=1,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2=2,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3=4,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4=3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536" y="1052736"/>
                <a:ext cx="9217024" cy="648072"/>
              </a:xfrm>
              <a:prstGeom prst="rect">
                <a:avLst/>
              </a:prstGeom>
              <a:blipFill>
                <a:blip r:embed="rId3"/>
                <a:stretch>
                  <a:fillRect t="-2830" r="-331" b="-1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E:\GANs\From GAN to WGAN_files\EM_distance_discr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4" y="3633529"/>
            <a:ext cx="5527624" cy="26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" y="2555866"/>
            <a:ext cx="6047756" cy="804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5076056" y="3429000"/>
                <a:ext cx="3888432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Label the cost to pay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match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So the Wasserstein distance is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429000"/>
                <a:ext cx="3888432" cy="648072"/>
              </a:xfrm>
              <a:prstGeom prst="rect">
                <a:avLst/>
              </a:prstGeom>
              <a:blipFill>
                <a:blip r:embed="rId6"/>
                <a:stretch>
                  <a:fillRect t="-1887" r="-470" b="-27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25713"/>
          <a:stretch/>
        </p:blipFill>
        <p:spPr>
          <a:xfrm>
            <a:off x="6300192" y="4163540"/>
            <a:ext cx="1804572" cy="12816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t="74124"/>
          <a:stretch/>
        </p:blipFill>
        <p:spPr>
          <a:xfrm>
            <a:off x="6415872" y="5805264"/>
            <a:ext cx="1804572" cy="4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4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Magic of GANs – Synthetic Photos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18133"/>
            <a:ext cx="4054191" cy="2676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76" y="980728"/>
            <a:ext cx="4096662" cy="3021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271648"/>
            <a:ext cx="4343664" cy="28885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91" y="4108537"/>
            <a:ext cx="3607746" cy="2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2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Wasserstein Distance vs. KL vs. JSD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8" y="1052736"/>
            <a:ext cx="3850794" cy="3061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420888"/>
            <a:ext cx="5105519" cy="1952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34169"/>
            <a:ext cx="6658619" cy="17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5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6" y="1124744"/>
            <a:ext cx="921702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Style transfer problem: change the style of an image while preserving the content.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30510" y="5877272"/>
            <a:ext cx="9073008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Data: Two unrelated collections of images, one for each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" y="1448780"/>
            <a:ext cx="9134950" cy="42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6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52536" y="1124744"/>
            <a:ext cx="9217024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data was paired (same content in both styles), this would be a supervised learning problem. But this is hard to find.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architecture learns to do it from unpaired data.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 two different generator nets to go from style 1 to style 2, and vice versa.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Make sure the generated samples of style 2 are indistinguishable from real images by a discriminator net.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Make sure the generators are cycle-consistent: mapping from style 1 to style 2 and back again should give you almost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3384595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805"/>
            <a:ext cx="8686403" cy="52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Implicit Generative Models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396552" y="1052736"/>
                <a:ext cx="9540552" cy="2349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Implicit generative models implicitly define a probability distribution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Start by sampling the code vector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from a fixed, simple distribution (e.g. spherical Gaussian)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generator network computes a differentiable function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mapping </a:t>
                </a:r>
                <a14:m>
                  <m:oMath xmlns:m="http://schemas.openxmlformats.org/officeDocument/2006/math">
                    <m:r>
                      <a: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an </a:t>
                </a:r>
                <a14:m>
                  <m:oMath xmlns:m="http://schemas.openxmlformats.org/officeDocument/2006/math">
                    <m:r>
                      <a: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in data space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52736"/>
                <a:ext cx="9540552" cy="2349300"/>
              </a:xfrm>
              <a:prstGeom prst="rect">
                <a:avLst/>
              </a:prstGeom>
              <a:blipFill>
                <a:blip r:embed="rId3"/>
                <a:stretch>
                  <a:fillRect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635" y="2564905"/>
            <a:ext cx="315532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Implicit Generative Models (Cont’d)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980728"/>
            <a:ext cx="9182295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1-dimensional 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02133"/>
            <a:ext cx="7486537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5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Implicit Generative Models (Cont’d)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396552" y="5589240"/>
            <a:ext cx="9182295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sort of architecture may sound absurd, but amazingly, it works!!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" y="1772816"/>
            <a:ext cx="9132600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if we just want to sample?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03/04/2024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Eurostile LT Std"/>
              <a:ea typeface="+mn-ea"/>
              <a:cs typeface="+mn-cs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urostile LT Std"/>
                <a:ea typeface="+mn-ea"/>
                <a:cs typeface="+mn-cs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24174" y="1052736"/>
            <a:ext cx="9288662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don’t explicitly model density – just sample to generate new instances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Want to sample from complex, high-dimensional training distribution. No direct way to do this!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Sample from a simple distribution (e.g. random noise).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Learn transformation to data distribution.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-376440" y="2510344"/>
                <a:ext cx="7460364" cy="1800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Implicit Models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Given samples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Given a sampler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DNN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;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~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</m:t>
                    </m:r>
                    <m: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induces a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Do not have an explicit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can only draw samples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as possible by learning an appropriate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Deviate from KL beyond explicit models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Need some measure of how far apart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are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With density models, we used KL divergence which gave us the 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where we </a:t>
                </a:r>
                <a:r>
                  <a:rPr kumimoji="0" lang="en-US" sz="1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explicitly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modeled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Not having an explicit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requires to use distance measures behaving differently from KL</a:t>
                </a: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Example: Maximum mean discrepancy, Jensen-Shannon divergence, Wasserstein</a:t>
                </a: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440" y="2510344"/>
                <a:ext cx="7460364" cy="1800200"/>
              </a:xfrm>
              <a:prstGeom prst="rect">
                <a:avLst/>
              </a:prstGeom>
              <a:blipFill>
                <a:blip r:embed="rId3"/>
                <a:stretch>
                  <a:fillRect t="-678" r="-245" b="-10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24" y="2808912"/>
            <a:ext cx="2067522" cy="2510325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7020272" y="2043932"/>
            <a:ext cx="2479031" cy="7383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 Sample from training distribution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020272" y="5354963"/>
            <a:ext cx="2757038" cy="7383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Input: Random noise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74361</TotalTime>
  <Words>5751</Words>
  <Application>Microsoft Office PowerPoint</Application>
  <PresentationFormat>On-screen Show (4:3)</PresentationFormat>
  <Paragraphs>811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MS PGothic</vt:lpstr>
      <vt:lpstr>Arial</vt:lpstr>
      <vt:lpstr>Cambria Math</vt:lpstr>
      <vt:lpstr>Eurostile LT Std</vt:lpstr>
      <vt:lpstr>Lucida Console</vt:lpstr>
      <vt:lpstr>Wingdings</vt:lpstr>
      <vt:lpstr>1_Modèle par défaut</vt:lpstr>
      <vt:lpstr>2_Modèle par défaut</vt:lpstr>
      <vt:lpstr> MALCOM Machine Learning for Communication Systems   Lecture 6  Generative Adversarial Networks (GANs)  Photios Stavrou (The slides are courtesy of Marios Kountouris)   Spring 2024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 Eurecom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MALCOM Lecture 6</dc:title>
  <dc:creator>Marios Kountouris</dc:creator>
  <cp:lastModifiedBy>Fotios Stavrou</cp:lastModifiedBy>
  <cp:revision>1218</cp:revision>
  <cp:lastPrinted>2023-04-05T06:46:35Z</cp:lastPrinted>
  <dcterms:created xsi:type="dcterms:W3CDTF">2007-06-19T08:15:35Z</dcterms:created>
  <dcterms:modified xsi:type="dcterms:W3CDTF">2024-04-05T21:33:21Z</dcterms:modified>
</cp:coreProperties>
</file>